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E2A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48840"/>
            <a:ext cx="1097280" cy="63500"/>
          </a:xfrm>
          <a:prstGeom prst="rect">
            <a:avLst/>
          </a:prstGeom>
          <a:solidFill>
            <a:srgbClr val="B565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377440"/>
            <a:ext cx="10698480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200"/>
              </a:spcAft>
            </a:pPr>
            <a:r>
              <a:rPr sz="6000" b="1">
                <a:solidFill>
                  <a:srgbClr val="FBF6EE"/>
                </a:solidFill>
                <a:latin typeface="Arial"/>
              </a:rPr>
              <a:t>Bageri Råg &amp; Vete</a:t>
            </a:r>
          </a:p>
          <a:p>
            <a:pPr algn="l">
              <a:spcAft>
                <a:spcPts val="3600"/>
              </a:spcAft>
            </a:pPr>
            <a:r>
              <a:rPr sz="2800" b="0">
                <a:solidFill>
                  <a:srgbClr val="E8D5BF"/>
                </a:solidFill>
                <a:latin typeface="Arial"/>
              </a:rPr>
              <a:t>Nybakat till ert företag, varje morgon</a:t>
            </a:r>
          </a:p>
          <a:p>
            <a:pPr algn="l">
              <a:spcAft>
                <a:spcPts val="0"/>
              </a:spcAft>
            </a:pPr>
            <a:r>
              <a:rPr sz="1800" b="0">
                <a:solidFill>
                  <a:srgbClr val="C9B29A"/>
                </a:solidFill>
                <a:latin typeface="Arial"/>
              </a:rPr>
              <a:t>Presentation för Mälarkraft AB · september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698480" cy="82296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3E2A1E"/>
                </a:solidFill>
                <a:latin typeface="Arial"/>
              </a:rPr>
              <a:t>Om bageriet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97280" cy="50800"/>
          </a:xfrm>
          <a:prstGeom prst="rect">
            <a:avLst/>
          </a:prstGeom>
          <a:solidFill>
            <a:srgbClr val="B565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626364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B5545"/>
                </a:solidFill>
                <a:latin typeface="Arial"/>
              </a:rPr>
              <a:t>Bageri Råg &amp; Vete · Västerås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263640"/>
            <a:ext cx="941832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1200" b="0">
                <a:solidFill>
                  <a:srgbClr val="6B5545"/>
                </a:solidFill>
                <a:latin typeface="Arial"/>
              </a:rPr>
              <a:t>2 /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6035040" cy="4023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600"/>
              </a:spcAft>
            </a:pPr>
            <a:r>
              <a:rPr sz="2000" b="0">
                <a:solidFill>
                  <a:srgbClr val="3E2A1E"/>
                </a:solidFill>
                <a:latin typeface="Arial"/>
              </a:rPr>
              <a:t>Ett litet hantverksbageri på Kopparbergsvägen i Västerås, startat 2014 av bagarna Anna och Johan Lindqvist.</a:t>
            </a:r>
          </a:p>
          <a:p>
            <a:pPr algn="l">
              <a:spcAft>
                <a:spcPts val="1600"/>
              </a:spcAft>
            </a:pPr>
            <a:r>
              <a:rPr sz="2000" b="0">
                <a:solidFill>
                  <a:srgbClr val="3E2A1E"/>
                </a:solidFill>
                <a:latin typeface="Arial"/>
              </a:rPr>
              <a:t>Vi bakar allt från grunden varje natt med surdeg, svenskt mjöl från Upplandskvarn och smör från lokala mejerier.</a:t>
            </a:r>
          </a:p>
          <a:p>
            <a:pPr algn="l">
              <a:spcAft>
                <a:spcPts val="0"/>
              </a:spcAft>
            </a:pPr>
            <a:r>
              <a:rPr sz="2000" b="0">
                <a:solidFill>
                  <a:srgbClr val="3E2A1E"/>
                </a:solidFill>
                <a:latin typeface="Arial"/>
              </a:rPr>
              <a:t>Sedan 2019 levererar vi till kontor, skolor och föreningar i hela Västerås.</a:t>
            </a:r>
          </a:p>
        </p:txBody>
      </p:sp>
      <p:sp>
        <p:nvSpPr>
          <p:cNvPr id="7" name="Rectangle 6"/>
          <p:cNvSpPr/>
          <p:nvPr/>
        </p:nvSpPr>
        <p:spPr>
          <a:xfrm>
            <a:off x="7406640" y="1920240"/>
            <a:ext cx="4050791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6DA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0" y="1920240"/>
            <a:ext cx="13716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B5652E"/>
                </a:solidFill>
                <a:latin typeface="Arial"/>
              </a:rPr>
              <a:t>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52560" y="1920240"/>
            <a:ext cx="2286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3E2A1E"/>
                </a:solidFill>
                <a:latin typeface="Arial"/>
              </a:rPr>
              <a:t>år i Västerås</a:t>
            </a:r>
          </a:p>
        </p:txBody>
      </p:sp>
      <p:sp>
        <p:nvSpPr>
          <p:cNvPr id="10" name="Rectangle 9"/>
          <p:cNvSpPr/>
          <p:nvPr/>
        </p:nvSpPr>
        <p:spPr>
          <a:xfrm>
            <a:off x="7406640" y="3246120"/>
            <a:ext cx="4050791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6DA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80960" y="3246120"/>
            <a:ext cx="13716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B5652E"/>
                </a:solidFill>
                <a:latin typeface="Arial"/>
              </a:rPr>
              <a:t>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52560" y="3246120"/>
            <a:ext cx="2286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3E2A1E"/>
                </a:solidFill>
                <a:latin typeface="Arial"/>
              </a:rPr>
              <a:t>anställda bagare och konditorer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406640" y="4572000"/>
            <a:ext cx="4050791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6DA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80960" y="4572000"/>
            <a:ext cx="13716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B5652E"/>
                </a:solidFill>
                <a:latin typeface="Arial"/>
              </a:rPr>
              <a:t>40+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52560" y="4572000"/>
            <a:ext cx="2286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3E2A1E"/>
                </a:solidFill>
                <a:latin typeface="Arial"/>
              </a:rPr>
              <a:t>företagskunder varje vecka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698480" cy="82296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3E2A1E"/>
                </a:solidFill>
                <a:latin typeface="Arial"/>
              </a:rPr>
              <a:t>Vad vi erbjuder företag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97280" cy="50800"/>
          </a:xfrm>
          <a:prstGeom prst="rect">
            <a:avLst/>
          </a:prstGeom>
          <a:solidFill>
            <a:srgbClr val="B565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626364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B5545"/>
                </a:solidFill>
                <a:latin typeface="Arial"/>
              </a:rPr>
              <a:t>Bageri Råg &amp; Vete · Västerås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263640"/>
            <a:ext cx="941832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1200" b="0">
                <a:solidFill>
                  <a:srgbClr val="6B5545"/>
                </a:solidFill>
                <a:latin typeface="Arial"/>
              </a:rPr>
              <a:t>3 / 5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1920240"/>
            <a:ext cx="338328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6DA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920240"/>
            <a:ext cx="3383280" cy="76200"/>
          </a:xfrm>
          <a:prstGeom prst="rect">
            <a:avLst/>
          </a:prstGeom>
          <a:solidFill>
            <a:srgbClr val="B565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2286000"/>
            <a:ext cx="274320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400"/>
              </a:spcAft>
            </a:pPr>
            <a:r>
              <a:rPr sz="2600" b="1">
                <a:solidFill>
                  <a:srgbClr val="3E2A1E"/>
                </a:solidFill>
                <a:latin typeface="Arial"/>
              </a:rPr>
              <a:t>Frukost</a:t>
            </a:r>
          </a:p>
          <a:p>
            <a:pPr algn="l" marL="274320" indent="-274320">
              <a:spcAft>
                <a:spcPts val="1000"/>
              </a:spcAft>
            </a:pPr>
            <a:r>
              <a:rPr sz="1700" b="0">
                <a:solidFill>
                  <a:srgbClr val="3E2A1E"/>
                </a:solidFill>
                <a:latin typeface="Arial"/>
              </a:rPr>
              <a:t>•	Frukostbröd, frallor och croissanter</a:t>
            </a:r>
          </a:p>
          <a:p>
            <a:pPr algn="l" marL="274320" indent="-274320">
              <a:spcAft>
                <a:spcPts val="1000"/>
              </a:spcAft>
            </a:pPr>
            <a:r>
              <a:rPr sz="1700" b="0">
                <a:solidFill>
                  <a:srgbClr val="3E2A1E"/>
                </a:solidFill>
                <a:latin typeface="Arial"/>
              </a:rPr>
              <a:t>•	Pålägg, ost och färsk frukt</a:t>
            </a:r>
          </a:p>
          <a:p>
            <a:pPr algn="l" marL="274320" indent="-274320">
              <a:spcAft>
                <a:spcPts val="1000"/>
              </a:spcAft>
            </a:pPr>
            <a:r>
              <a:rPr sz="1700" b="0">
                <a:solidFill>
                  <a:srgbClr val="3E2A1E"/>
                </a:solidFill>
                <a:latin typeface="Arial"/>
              </a:rPr>
              <a:t>•	Levereras före kl. 07.30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1920240"/>
            <a:ext cx="338328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6DA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9120" y="1920240"/>
            <a:ext cx="3383280" cy="76200"/>
          </a:xfrm>
          <a:prstGeom prst="rect">
            <a:avLst/>
          </a:prstGeom>
          <a:solidFill>
            <a:srgbClr val="B565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09160" y="2286000"/>
            <a:ext cx="274320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400"/>
              </a:spcAft>
            </a:pPr>
            <a:r>
              <a:rPr sz="2600" b="1">
                <a:solidFill>
                  <a:srgbClr val="3E2A1E"/>
                </a:solidFill>
                <a:latin typeface="Arial"/>
              </a:rPr>
              <a:t>Fika</a:t>
            </a:r>
          </a:p>
          <a:p>
            <a:pPr algn="l" marL="274320" indent="-274320">
              <a:spcAft>
                <a:spcPts val="1000"/>
              </a:spcAft>
            </a:pPr>
            <a:r>
              <a:rPr sz="1700" b="0">
                <a:solidFill>
                  <a:srgbClr val="3E2A1E"/>
                </a:solidFill>
                <a:latin typeface="Arial"/>
              </a:rPr>
              <a:t>•	Kanelbullar och kardemummabullar</a:t>
            </a:r>
          </a:p>
          <a:p>
            <a:pPr algn="l" marL="274320" indent="-274320">
              <a:spcAft>
                <a:spcPts val="1000"/>
              </a:spcAft>
            </a:pPr>
            <a:r>
              <a:rPr sz="1700" b="0">
                <a:solidFill>
                  <a:srgbClr val="3E2A1E"/>
                </a:solidFill>
                <a:latin typeface="Arial"/>
              </a:rPr>
              <a:t>•	Kakor, mazariner och dagens tårta</a:t>
            </a:r>
          </a:p>
          <a:p>
            <a:pPr algn="l" marL="274320" indent="-274320">
              <a:spcAft>
                <a:spcPts val="1000"/>
              </a:spcAft>
            </a:pPr>
            <a:r>
              <a:rPr sz="1700" b="0">
                <a:solidFill>
                  <a:srgbClr val="3E2A1E"/>
                </a:solidFill>
                <a:latin typeface="Arial"/>
              </a:rPr>
              <a:t>•	Fast fikadag varje vecka eller vid behov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46720" y="1920240"/>
            <a:ext cx="338328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6DA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46720" y="1920240"/>
            <a:ext cx="3383280" cy="76200"/>
          </a:xfrm>
          <a:prstGeom prst="rect">
            <a:avLst/>
          </a:prstGeom>
          <a:solidFill>
            <a:srgbClr val="B565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6760" y="2286000"/>
            <a:ext cx="274320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400"/>
              </a:spcAft>
            </a:pPr>
            <a:r>
              <a:rPr sz="2600" b="1">
                <a:solidFill>
                  <a:srgbClr val="3E2A1E"/>
                </a:solidFill>
                <a:latin typeface="Arial"/>
              </a:rPr>
              <a:t>Catering</a:t>
            </a:r>
          </a:p>
          <a:p>
            <a:pPr algn="l" marL="274320" indent="-274320">
              <a:spcAft>
                <a:spcPts val="1000"/>
              </a:spcAft>
            </a:pPr>
            <a:r>
              <a:rPr sz="1700" b="0">
                <a:solidFill>
                  <a:srgbClr val="3E2A1E"/>
                </a:solidFill>
                <a:latin typeface="Arial"/>
              </a:rPr>
              <a:t>•	Smörgåstårta och matiga smörgåsar</a:t>
            </a:r>
          </a:p>
          <a:p>
            <a:pPr algn="l" marL="274320" indent="-274320">
              <a:spcAft>
                <a:spcPts val="1000"/>
              </a:spcAft>
            </a:pPr>
            <a:r>
              <a:rPr sz="1700" b="0">
                <a:solidFill>
                  <a:srgbClr val="3E2A1E"/>
                </a:solidFill>
                <a:latin typeface="Arial"/>
              </a:rPr>
              <a:t>•	Buffé till möten och kundevent</a:t>
            </a:r>
          </a:p>
          <a:p>
            <a:pPr algn="l" marL="274320" indent="-274320">
              <a:spcAft>
                <a:spcPts val="1000"/>
              </a:spcAft>
            </a:pPr>
            <a:r>
              <a:rPr sz="1700" b="0">
                <a:solidFill>
                  <a:srgbClr val="3E2A1E"/>
                </a:solidFill>
                <a:latin typeface="Arial"/>
              </a:rPr>
              <a:t>•	För 10 till 150 personer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698480" cy="82296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3E2A1E"/>
                </a:solidFill>
                <a:latin typeface="Arial"/>
              </a:rPr>
              <a:t>Exempel på priser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97280" cy="50800"/>
          </a:xfrm>
          <a:prstGeom prst="rect">
            <a:avLst/>
          </a:prstGeom>
          <a:solidFill>
            <a:srgbClr val="B565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626364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B5545"/>
                </a:solidFill>
                <a:latin typeface="Arial"/>
              </a:rPr>
              <a:t>Bageri Råg &amp; Vete · Västerås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263640"/>
            <a:ext cx="941832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1200" b="0">
                <a:solidFill>
                  <a:srgbClr val="6B5545"/>
                </a:solidFill>
                <a:latin typeface="Arial"/>
              </a:rPr>
              <a:t>4 / 5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31520" y="1920240"/>
          <a:ext cx="10725912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82712"/>
                <a:gridCol w="2743200"/>
              </a:tblGrid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BF6EE"/>
                          </a:solidFill>
                          <a:latin typeface="Arial"/>
                        </a:rPr>
                        <a:t>Produkt</a:t>
                      </a:r>
                    </a:p>
                  </a:txBody>
                  <a:tcPr anchor="ctr" marL="228600" marR="228600">
                    <a:solidFill>
                      <a:srgbClr val="3E2A1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800" b="1">
                          <a:solidFill>
                            <a:srgbClr val="FBF6EE"/>
                          </a:solidFill>
                          <a:latin typeface="Arial"/>
                        </a:rPr>
                        <a:t>Pris per person</a:t>
                      </a:r>
                    </a:p>
                  </a:txBody>
                  <a:tcPr anchor="ctr" marL="228600" marR="228600">
                    <a:solidFill>
                      <a:srgbClr val="3E2A1E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3E2A1E"/>
                          </a:solidFill>
                          <a:latin typeface="Arial"/>
                        </a:rPr>
                        <a:t>Frukostpaket (bröd, pålägg, juice, frukt)</a:t>
                      </a:r>
                    </a:p>
                  </a:txBody>
                  <a:tcPr anchor="ctr" marL="228600" marR="2286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800" b="1">
                          <a:solidFill>
                            <a:srgbClr val="3E2A1E"/>
                          </a:solidFill>
                          <a:latin typeface="Arial"/>
                        </a:rPr>
                        <a:t>89 kr</a:t>
                      </a:r>
                    </a:p>
                  </a:txBody>
                  <a:tcPr anchor="ctr" marL="228600" marR="228600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3E2A1E"/>
                          </a:solidFill>
                          <a:latin typeface="Arial"/>
                        </a:rPr>
                        <a:t>Fikapaket (bulle eller kaka)</a:t>
                      </a:r>
                    </a:p>
                  </a:txBody>
                  <a:tcPr anchor="ctr" marL="228600" marR="228600">
                    <a:solidFill>
                      <a:srgbClr val="F4ECE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800" b="1">
                          <a:solidFill>
                            <a:srgbClr val="3E2A1E"/>
                          </a:solidFill>
                          <a:latin typeface="Arial"/>
                        </a:rPr>
                        <a:t>35 kr</a:t>
                      </a:r>
                    </a:p>
                  </a:txBody>
                  <a:tcPr anchor="ctr" marL="228600" marR="228600">
                    <a:solidFill>
                      <a:srgbClr val="F4ECE0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3E2A1E"/>
                          </a:solidFill>
                          <a:latin typeface="Arial"/>
                        </a:rPr>
                        <a:t>Fikapaket med tårtbit</a:t>
                      </a:r>
                    </a:p>
                  </a:txBody>
                  <a:tcPr anchor="ctr" marL="228600" marR="2286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800" b="1">
                          <a:solidFill>
                            <a:srgbClr val="3E2A1E"/>
                          </a:solidFill>
                          <a:latin typeface="Arial"/>
                        </a:rPr>
                        <a:t>55 kr</a:t>
                      </a:r>
                    </a:p>
                  </a:txBody>
                  <a:tcPr anchor="ctr" marL="228600" marR="228600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3E2A1E"/>
                          </a:solidFill>
                          <a:latin typeface="Arial"/>
                        </a:rPr>
                        <a:t>Smörgåstårta, minst 8 personer</a:t>
                      </a:r>
                    </a:p>
                  </a:txBody>
                  <a:tcPr anchor="ctr" marL="228600" marR="228600">
                    <a:solidFill>
                      <a:srgbClr val="F4ECE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800" b="1">
                          <a:solidFill>
                            <a:srgbClr val="3E2A1E"/>
                          </a:solidFill>
                          <a:latin typeface="Arial"/>
                        </a:rPr>
                        <a:t>95 kr</a:t>
                      </a:r>
                    </a:p>
                  </a:txBody>
                  <a:tcPr anchor="ctr" marL="228600" marR="228600">
                    <a:solidFill>
                      <a:srgbClr val="F4ECE0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3E2A1E"/>
                          </a:solidFill>
                          <a:latin typeface="Arial"/>
                        </a:rPr>
                        <a:t>Lunchbuffé till möte</a:t>
                      </a:r>
                    </a:p>
                  </a:txBody>
                  <a:tcPr anchor="ctr" marL="228600" marR="2286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800" b="1">
                          <a:solidFill>
                            <a:srgbClr val="3E2A1E"/>
                          </a:solidFill>
                          <a:latin typeface="Arial"/>
                        </a:rPr>
                        <a:t>165 kr</a:t>
                      </a:r>
                    </a:p>
                  </a:txBody>
                  <a:tcPr anchor="ctr" marL="228600" marR="2286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31520" y="5440680"/>
            <a:ext cx="1072591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0">
                <a:solidFill>
                  <a:srgbClr val="6B5545"/>
                </a:solidFill>
                <a:latin typeface="Arial"/>
              </a:rPr>
              <a:t>Alla priser exkl. moms. Fri leverans i Västerås vid beställning över 1 500 kr. Fast avtal ger 10 % rabatt.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698480" cy="82296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3E2A1E"/>
                </a:solidFill>
                <a:latin typeface="Arial"/>
              </a:rPr>
              <a:t>Kontakt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97280" cy="50800"/>
          </a:xfrm>
          <a:prstGeom prst="rect">
            <a:avLst/>
          </a:prstGeom>
          <a:solidFill>
            <a:srgbClr val="B565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626364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B5545"/>
                </a:solidFill>
                <a:latin typeface="Arial"/>
              </a:rPr>
              <a:t>Bageri Råg &amp; Vete · Västerås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263640"/>
            <a:ext cx="941832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1200" b="0">
                <a:solidFill>
                  <a:srgbClr val="6B5545"/>
                </a:solidFill>
                <a:latin typeface="Arial"/>
              </a:rPr>
              <a:t>5 /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5669280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3E2A1E"/>
                </a:solidFill>
                <a:latin typeface="Arial"/>
              </a:rPr>
              <a:t>Anna Lindqvist</a:t>
            </a:r>
          </a:p>
          <a:p>
            <a:pPr algn="l">
              <a:spcAft>
                <a:spcPts val="2400"/>
              </a:spcAft>
            </a:pPr>
            <a:r>
              <a:rPr sz="1700" b="0">
                <a:solidFill>
                  <a:srgbClr val="6B5545"/>
                </a:solidFill>
                <a:latin typeface="Arial"/>
              </a:rPr>
              <a:t>Delägare och ansvarig för företagskunder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3E2A1E"/>
                </a:solidFill>
                <a:latin typeface="Arial"/>
              </a:rPr>
              <a:t>Telefon: 021-12 34 56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3E2A1E"/>
                </a:solidFill>
                <a:latin typeface="Arial"/>
              </a:rPr>
              <a:t>E-post: foretag@ragochvete.se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3E2A1E"/>
                </a:solidFill>
                <a:latin typeface="Arial"/>
              </a:rPr>
              <a:t>Webb: ragochvete.se</a:t>
            </a:r>
          </a:p>
          <a:p>
            <a:pPr algn="l">
              <a:spcAft>
                <a:spcPts val="0"/>
              </a:spcAft>
            </a:pPr>
            <a:r>
              <a:rPr sz="2000" b="0">
                <a:solidFill>
                  <a:srgbClr val="3E2A1E"/>
                </a:solidFill>
                <a:latin typeface="Arial"/>
              </a:rPr>
              <a:t>Besök: Kopparbergsvägen 18, 722 13 Västerås</a:t>
            </a:r>
          </a:p>
        </p:txBody>
      </p:sp>
      <p:sp>
        <p:nvSpPr>
          <p:cNvPr id="7" name="Rectangle 6"/>
          <p:cNvSpPr/>
          <p:nvPr/>
        </p:nvSpPr>
        <p:spPr>
          <a:xfrm>
            <a:off x="6949440" y="1920240"/>
            <a:ext cx="4507992" cy="3931920"/>
          </a:xfrm>
          <a:prstGeom prst="rect">
            <a:avLst/>
          </a:prstGeom>
          <a:solidFill>
            <a:srgbClr val="3E2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0" y="1920240"/>
            <a:ext cx="3776472" cy="3931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1400"/>
              </a:spcAft>
            </a:pPr>
            <a:r>
              <a:rPr sz="2600" b="1">
                <a:solidFill>
                  <a:srgbClr val="FBF6EE"/>
                </a:solidFill>
                <a:latin typeface="Arial"/>
              </a:rPr>
              <a:t>Prova oss gratis</a:t>
            </a:r>
          </a:p>
          <a:p>
            <a:pPr algn="l">
              <a:spcAft>
                <a:spcPts val="0"/>
              </a:spcAft>
            </a:pPr>
            <a:r>
              <a:rPr sz="1800" b="0">
                <a:solidFill>
                  <a:srgbClr val="E8D5BF"/>
                </a:solidFill>
                <a:latin typeface="Arial"/>
              </a:rPr>
              <a:t>Vi bjuder ert kontor på en provfika för upp till 20 personer. Ring eller mejla så bokar vi en dag som passar 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