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09560" y="0"/>
            <a:ext cx="4279392" cy="6858000"/>
          </a:xfrm>
          <a:prstGeom prst="rect">
            <a:avLst/>
          </a:prstGeom>
          <a:solidFill>
            <a:srgbClr val="455C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2179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100" b="1">
                <a:solidFill>
                  <a:srgbClr val="455C4B"/>
                </a:solidFill>
                <a:latin typeface="Aptos"/>
              </a:defRPr>
            </a:pPr>
            <a:r>
              <a:t>KVARNSIDANS BAGERI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481328"/>
            <a:ext cx="6858000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4200" b="1">
                <a:solidFill>
                  <a:srgbClr val="2D3028"/>
                </a:solidFill>
                <a:latin typeface="Aptos"/>
              </a:defRPr>
            </a:pPr>
            <a:r>
              <a:t>Gott om</a:t>
            </a:r>
            <a:br/>
            <a:r>
              <a:t>goda dagar.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886200"/>
            <a:ext cx="594360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000" b="0">
                <a:solidFill>
                  <a:srgbClr val="77766C"/>
                </a:solidFill>
                <a:latin typeface="Aptos"/>
              </a:defRPr>
            </a:pPr>
            <a:r>
              <a:t>Ett lokalt hantverksbageri för</a:t>
            </a:r>
            <a:br/>
            <a:r>
              <a:t>arbetsplatser som gillar det nybakat.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5166360"/>
            <a:ext cx="960120" cy="54864"/>
          </a:xfrm>
          <a:prstGeom prst="rect">
            <a:avLst/>
          </a:prstGeom>
          <a:solidFill>
            <a:srgbClr val="B85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5440680"/>
            <a:ext cx="4114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00" b="1">
                <a:solidFill>
                  <a:srgbClr val="455C4B"/>
                </a:solidFill>
                <a:latin typeface="Aptos"/>
              </a:defRPr>
            </a:pPr>
            <a:r>
              <a:t>Företagspresentation · 2026</a:t>
            </a:r>
          </a:p>
        </p:txBody>
      </p:sp>
      <p:sp>
        <p:nvSpPr>
          <p:cNvPr id="8" name="Oval 7"/>
          <p:cNvSpPr/>
          <p:nvPr/>
        </p:nvSpPr>
        <p:spPr>
          <a:xfrm>
            <a:off x="8549640" y="1115568"/>
            <a:ext cx="2331720" cy="2331720"/>
          </a:xfrm>
          <a:prstGeom prst="ellipse">
            <a:avLst/>
          </a:prstGeom>
          <a:solidFill>
            <a:srgbClr val="D6A9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75320" y="3246120"/>
            <a:ext cx="2880360" cy="1325880"/>
          </a:xfrm>
          <a:prstGeom prst="roundRect">
            <a:avLst/>
          </a:prstGeom>
          <a:solidFill>
            <a:srgbClr val="D9A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641080" y="3017520"/>
            <a:ext cx="2148840" cy="1143000"/>
          </a:xfrm>
          <a:prstGeom prst="roundRect">
            <a:avLst/>
          </a:prstGeom>
          <a:solidFill>
            <a:srgbClr val="E7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 rot="1680000">
            <a:off x="8915400" y="3291840"/>
            <a:ext cx="73152" cy="502920"/>
          </a:xfrm>
          <a:prstGeom prst="roundRect">
            <a:avLst/>
          </a:prstGeom>
          <a:solidFill>
            <a:srgbClr val="B77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 rot="1680000">
            <a:off x="9491472" y="3227832"/>
            <a:ext cx="73152" cy="502920"/>
          </a:xfrm>
          <a:prstGeom prst="roundRect">
            <a:avLst/>
          </a:prstGeom>
          <a:solidFill>
            <a:srgbClr val="B77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 rot="1680000">
            <a:off x="10067544" y="3291840"/>
            <a:ext cx="73152" cy="502920"/>
          </a:xfrm>
          <a:prstGeom prst="roundRect">
            <a:avLst/>
          </a:prstGeom>
          <a:solidFill>
            <a:srgbClr val="B77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62872" y="4983480"/>
            <a:ext cx="1234440" cy="50292"/>
          </a:xfrm>
          <a:prstGeom prst="rect">
            <a:avLst/>
          </a:prstGeom>
          <a:solidFill>
            <a:srgbClr val="F7F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5303520"/>
            <a:ext cx="3383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200" b="1">
                <a:solidFill>
                  <a:srgbClr val="F7F1E8"/>
                </a:solidFill>
                <a:latin typeface="Aptos"/>
              </a:defRPr>
            </a:pPr>
            <a:r>
              <a:t>Surdeg  ·  Smör  ·  Omtanke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900" b="0">
                <a:solidFill>
                  <a:srgbClr val="F7F1E8"/>
                </a:solidFill>
                <a:latin typeface="Aptos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93192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455C4B"/>
                </a:solidFill>
                <a:latin typeface="Aptos"/>
              </a:defRPr>
            </a:pPr>
            <a:r>
              <a:t>KVARNSIDANS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86384"/>
            <a:ext cx="107899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3100" b="1">
                <a:solidFill>
                  <a:srgbClr val="2D3028"/>
                </a:solidFill>
                <a:latin typeface="Aptos"/>
              </a:defRPr>
            </a:pPr>
            <a:r>
              <a:t>Ett litet bageri med stora ambitioner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455664"/>
            <a:ext cx="10881360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510528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0">
                <a:solidFill>
                  <a:srgbClr val="77766C"/>
                </a:solidFill>
                <a:latin typeface="Aptos"/>
              </a:defRPr>
            </a:pPr>
            <a:r>
              <a:t>Färskt från kvarteret · Göteborg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900" b="0">
                <a:solidFill>
                  <a:srgbClr val="77766C"/>
                </a:solidFill>
                <a:latin typeface="Aptos"/>
              </a:defRPr>
            </a:pPr>
            <a:r>
              <a:t>2 /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91640"/>
            <a:ext cx="50749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000" b="0">
                <a:solidFill>
                  <a:srgbClr val="2D3028"/>
                </a:solidFill>
                <a:latin typeface="Aptos"/>
              </a:defRPr>
            </a:pPr>
            <a:r>
              <a:t>Vi bakar i Majorna varje morgon – med bra råvaror, tid för degen och kärlek till hantverket.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54680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B85F43"/>
                </a:solidFill>
                <a:latin typeface="Aptos"/>
              </a:defRPr>
            </a:pPr>
            <a:r>
              <a:t>VÅR VARDAG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493008"/>
            <a:ext cx="484632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0">
                <a:solidFill>
                  <a:srgbClr val="77766C"/>
                </a:solidFill>
                <a:latin typeface="Aptos"/>
              </a:defRPr>
            </a:pPr>
            <a:r>
              <a:t>Surdegsbröd jäser långsamt. Bullar snurras för hand. Säsongens råvaror får gärna ta plats.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691640"/>
            <a:ext cx="5074920" cy="4251960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675120" y="1965960"/>
            <a:ext cx="4526280" cy="2240280"/>
          </a:xfrm>
          <a:prstGeom prst="roundRect">
            <a:avLst/>
          </a:prstGeom>
          <a:solidFill>
            <a:srgbClr val="E8D6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0" y="2331720"/>
            <a:ext cx="1325880" cy="1417320"/>
          </a:xfrm>
          <a:prstGeom prst="rect">
            <a:avLst/>
          </a:prstGeom>
          <a:solidFill>
            <a:srgbClr val="455C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1392" y="2331720"/>
            <a:ext cx="1325880" cy="1417320"/>
          </a:xfrm>
          <a:prstGeom prst="rect">
            <a:avLst/>
          </a:prstGeom>
          <a:solidFill>
            <a:srgbClr val="455C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34072" y="2468880"/>
            <a:ext cx="1097280" cy="1097280"/>
          </a:xfrm>
          <a:prstGeom prst="rect">
            <a:avLst/>
          </a:prstGeom>
          <a:solidFill>
            <a:srgbClr val="D8B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970264" y="2468880"/>
            <a:ext cx="1097280" cy="1097280"/>
          </a:xfrm>
          <a:prstGeom prst="rect">
            <a:avLst/>
          </a:prstGeom>
          <a:solidFill>
            <a:srgbClr val="D8B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675120" y="4005072"/>
            <a:ext cx="4526280" cy="146304"/>
          </a:xfrm>
          <a:prstGeom prst="rect">
            <a:avLst/>
          </a:prstGeom>
          <a:solidFill>
            <a:srgbClr val="B85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12280" y="4526280"/>
            <a:ext cx="3657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455C4B"/>
                </a:solidFill>
                <a:latin typeface="Aptos"/>
              </a:defRPr>
            </a:pPr>
            <a:r>
              <a:t>NYBAKAT SEDAN 2018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2280" y="4892040"/>
            <a:ext cx="42062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0">
                <a:solidFill>
                  <a:srgbClr val="2D3028"/>
                </a:solidFill>
                <a:latin typeface="Aptos"/>
              </a:defRPr>
            </a:pPr>
            <a:r>
              <a:t>12 medarbetare · eget bageri · leverans i närområdet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93192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455C4B"/>
                </a:solidFill>
                <a:latin typeface="Aptos"/>
              </a:defRPr>
            </a:pPr>
            <a:r>
              <a:t>KVARNSIDANS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86384"/>
            <a:ext cx="107899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3100" b="1">
                <a:solidFill>
                  <a:srgbClr val="2D3028"/>
                </a:solidFill>
                <a:latin typeface="Aptos"/>
              </a:defRPr>
            </a:pPr>
            <a:r>
              <a:t>En god start på arbetsdagen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455664"/>
            <a:ext cx="10881360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510528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0">
                <a:solidFill>
                  <a:srgbClr val="77766C"/>
                </a:solidFill>
                <a:latin typeface="Aptos"/>
              </a:defRPr>
            </a:pPr>
            <a:r>
              <a:t>Färskt från kvarteret · Göteborg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900" b="0">
                <a:solidFill>
                  <a:srgbClr val="77766C"/>
                </a:solidFill>
                <a:latin typeface="Aptos"/>
              </a:defRPr>
            </a:pPr>
            <a:r>
              <a:t>3 /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544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700" b="0">
                <a:solidFill>
                  <a:srgbClr val="77766C"/>
                </a:solidFill>
                <a:latin typeface="Aptos"/>
              </a:defRPr>
            </a:pPr>
            <a:r>
              <a:t>Vi ordnar frukost, fika och mat till möten – levererat när ni behöver det.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423160"/>
            <a:ext cx="3520440" cy="3337560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2670048"/>
            <a:ext cx="6400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B85F43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3246120"/>
            <a:ext cx="2926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300" b="1">
                <a:solidFill>
                  <a:srgbClr val="455C4B"/>
                </a:solidFill>
                <a:latin typeface="Aptos"/>
              </a:defRPr>
            </a:pPr>
            <a:r>
              <a:t>Frukost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3913632"/>
            <a:ext cx="2926080" cy="896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0">
                <a:solidFill>
                  <a:srgbClr val="2D3028"/>
                </a:solidFill>
                <a:latin typeface="Aptos"/>
              </a:defRPr>
            </a:pPr>
            <a:r>
              <a:t>Frallor, surdegsbröd, yoghurt och säsongens frukt.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1832" y="5010912"/>
            <a:ext cx="2907792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1832" y="5212080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B85F43"/>
                </a:solidFill>
                <a:latin typeface="Aptos"/>
              </a:defRPr>
            </a:pPr>
            <a:r>
              <a:t>Från 79 kr / person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07992" y="2423160"/>
            <a:ext cx="3520440" cy="3337560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64024" y="2670048"/>
            <a:ext cx="6400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B85F43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64024" y="3246120"/>
            <a:ext cx="2926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300" b="1">
                <a:solidFill>
                  <a:srgbClr val="455C4B"/>
                </a:solidFill>
                <a:latin typeface="Aptos"/>
              </a:defRPr>
            </a:pPr>
            <a:r>
              <a:t>Fika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64024" y="3913632"/>
            <a:ext cx="2926080" cy="896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0">
                <a:solidFill>
                  <a:srgbClr val="2D3028"/>
                </a:solidFill>
                <a:latin typeface="Aptos"/>
              </a:defRPr>
            </a:pPr>
            <a:r>
              <a:t>Kanelbullar, småkakor och kaffe som piggar upp mötet.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64024" y="5010912"/>
            <a:ext cx="2907792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64024" y="5212080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B85F43"/>
                </a:solidFill>
                <a:latin typeface="Aptos"/>
              </a:defRPr>
            </a:pPr>
            <a:r>
              <a:t>Från 45 kr / person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30183" y="2423160"/>
            <a:ext cx="3520440" cy="3337560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86215" y="2670048"/>
            <a:ext cx="6400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B85F43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86215" y="3246120"/>
            <a:ext cx="2926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300" b="1">
                <a:solidFill>
                  <a:srgbClr val="455C4B"/>
                </a:solidFill>
                <a:latin typeface="Aptos"/>
              </a:defRPr>
            </a:pPr>
            <a:r>
              <a:t>Catering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86215" y="3913632"/>
            <a:ext cx="2926080" cy="896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0">
                <a:solidFill>
                  <a:srgbClr val="2D3028"/>
                </a:solidFill>
                <a:latin typeface="Aptos"/>
              </a:defRPr>
            </a:pPr>
            <a:r>
              <a:t>Matiga smörgåsar, sallader och enklare lunchfat.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586215" y="5010912"/>
            <a:ext cx="2907792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86215" y="5212080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B85F43"/>
                </a:solidFill>
                <a:latin typeface="Aptos"/>
              </a:defRPr>
            </a:pPr>
            <a:r>
              <a:t>Från 129 kr / person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93192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455C4B"/>
                </a:solidFill>
                <a:latin typeface="Aptos"/>
              </a:defRPr>
            </a:pPr>
            <a:r>
              <a:t>KVARNSIDANS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86384"/>
            <a:ext cx="107899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3100" b="1">
                <a:solidFill>
                  <a:srgbClr val="2D3028"/>
                </a:solidFill>
                <a:latin typeface="Aptos"/>
              </a:defRPr>
            </a:pPr>
            <a:r>
              <a:t>Priser att börja med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455664"/>
            <a:ext cx="10881360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510528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0">
                <a:solidFill>
                  <a:srgbClr val="77766C"/>
                </a:solidFill>
                <a:latin typeface="Aptos"/>
              </a:defRPr>
            </a:pPr>
            <a:r>
              <a:t>Färskt från kvarteret · Göteborg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900" b="0">
                <a:solidFill>
                  <a:srgbClr val="77766C"/>
                </a:solidFill>
                <a:latin typeface="Aptos"/>
              </a:defRPr>
            </a:pPr>
            <a:r>
              <a:t>4 /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08760"/>
            <a:ext cx="9875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0">
                <a:solidFill>
                  <a:srgbClr val="77766C"/>
                </a:solidFill>
                <a:latin typeface="Aptos"/>
              </a:defRPr>
            </a:pPr>
            <a:r>
              <a:t>Exempelpriser exklusive moms. Vi anpassar gärna efter antal och önskemål.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267712"/>
            <a:ext cx="10789920" cy="493776"/>
          </a:xfrm>
          <a:prstGeom prst="roundRect">
            <a:avLst/>
          </a:prstGeom>
          <a:solidFill>
            <a:srgbClr val="455C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39572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F7F1E8"/>
                </a:solidFill>
                <a:latin typeface="Aptos"/>
              </a:defRPr>
            </a:pPr>
            <a:r>
              <a:t>PAKET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2395728"/>
            <a:ext cx="45720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F7F1E8"/>
                </a:solidFill>
                <a:latin typeface="Aptos"/>
              </a:defRPr>
            </a:pPr>
            <a:r>
              <a:t>INNEHÅLL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81160" y="2395728"/>
            <a:ext cx="1828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F7F1E8"/>
                </a:solidFill>
                <a:latin typeface="Aptos"/>
              </a:defRPr>
            </a:pPr>
            <a:r>
              <a:t>PRIS / PERSON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798064"/>
            <a:ext cx="10789920" cy="585216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92608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1">
                <a:solidFill>
                  <a:srgbClr val="2D3028"/>
                </a:solidFill>
                <a:latin typeface="Aptos"/>
              </a:defRPr>
            </a:pPr>
            <a:r>
              <a:t>Morgonfralla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292608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400" b="0">
                <a:solidFill>
                  <a:srgbClr val="77766C"/>
                </a:solidFill>
                <a:latin typeface="Aptos"/>
              </a:defRPr>
            </a:pPr>
            <a:r>
              <a:t>Smör, ost och grönt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81160" y="292608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500" b="1">
                <a:solidFill>
                  <a:srgbClr val="B85F43"/>
                </a:solidFill>
                <a:latin typeface="Aptos"/>
              </a:defRPr>
            </a:pPr>
            <a:r>
              <a:t>39 kr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59359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1">
                <a:solidFill>
                  <a:srgbClr val="2D3028"/>
                </a:solidFill>
                <a:latin typeface="Aptos"/>
              </a:defRPr>
            </a:pPr>
            <a:r>
              <a:t>Frukostlåda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0" y="3593592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400" b="0">
                <a:solidFill>
                  <a:srgbClr val="77766C"/>
                </a:solidFill>
                <a:latin typeface="Aptos"/>
              </a:defRPr>
            </a:pPr>
            <a:r>
              <a:t>Fralla, yoghurt, frukt &amp; juice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1160" y="359359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500" b="1">
                <a:solidFill>
                  <a:srgbClr val="B85F43"/>
                </a:solidFill>
                <a:latin typeface="Aptos"/>
              </a:defRPr>
            </a:pPr>
            <a:r>
              <a:t>89 kr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133088"/>
            <a:ext cx="10789920" cy="585216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4261104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1">
                <a:solidFill>
                  <a:srgbClr val="2D3028"/>
                </a:solidFill>
                <a:latin typeface="Aptos"/>
              </a:defRPr>
            </a:pPr>
            <a:r>
              <a:t>Fikakorg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4261104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400" b="0">
                <a:solidFill>
                  <a:srgbClr val="77766C"/>
                </a:solidFill>
                <a:latin typeface="Aptos"/>
              </a:defRPr>
            </a:pPr>
            <a:r>
              <a:t>Bulle, småkaka &amp; bryggkaffe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81160" y="4261104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500" b="1">
                <a:solidFill>
                  <a:srgbClr val="B85F43"/>
                </a:solidFill>
                <a:latin typeface="Aptos"/>
              </a:defRPr>
            </a:pPr>
            <a:r>
              <a:t>59 kr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492861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00" b="1">
                <a:solidFill>
                  <a:srgbClr val="2D3028"/>
                </a:solidFill>
                <a:latin typeface="Aptos"/>
              </a:defRPr>
            </a:pPr>
            <a:r>
              <a:t>Möteslunch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40480" y="4928616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400" b="0">
                <a:solidFill>
                  <a:srgbClr val="77766C"/>
                </a:solidFill>
                <a:latin typeface="Aptos"/>
              </a:defRPr>
            </a:pPr>
            <a:r>
              <a:t>Smörgås eller sallad + dryck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81160" y="4928616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500" b="1">
                <a:solidFill>
                  <a:srgbClr val="B85F43"/>
                </a:solidFill>
                <a:latin typeface="Aptos"/>
              </a:defRPr>
            </a:pPr>
            <a:r>
              <a:t>149 kr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5715000"/>
            <a:ext cx="64008" cy="384048"/>
          </a:xfrm>
          <a:prstGeom prst="rect">
            <a:avLst/>
          </a:prstGeom>
          <a:solidFill>
            <a:srgbClr val="D6A9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696712"/>
            <a:ext cx="9784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00" b="1">
                <a:solidFill>
                  <a:srgbClr val="455C4B"/>
                </a:solidFill>
                <a:latin typeface="Aptos"/>
              </a:defRPr>
            </a:pPr>
            <a:r>
              <a:t>Kostnadsfri leverans inom 3 km vid beställning över 1 000 kr.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93192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455C4B"/>
                </a:solidFill>
                <a:latin typeface="Aptos"/>
              </a:defRPr>
            </a:pPr>
            <a:r>
              <a:t>KVARNSIDANS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86384"/>
            <a:ext cx="107899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3100" b="1">
                <a:solidFill>
                  <a:srgbClr val="2D3028"/>
                </a:solidFill>
                <a:latin typeface="Aptos"/>
              </a:defRPr>
            </a:pPr>
            <a:r>
              <a:t>Låt oss ordna nästa frukost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455664"/>
            <a:ext cx="10881360" cy="10972"/>
          </a:xfrm>
          <a:prstGeom prst="rect">
            <a:avLst/>
          </a:prstGeom>
          <a:solidFill>
            <a:srgbClr val="E9D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510528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0">
                <a:solidFill>
                  <a:srgbClr val="77766C"/>
                </a:solidFill>
                <a:latin typeface="Aptos"/>
              </a:defRPr>
            </a:pPr>
            <a:r>
              <a:t>Färskt från kvarteret · Göteborg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900" b="0">
                <a:solidFill>
                  <a:srgbClr val="77766C"/>
                </a:solidFill>
                <a:latin typeface="Aptos"/>
              </a:defRPr>
            </a:pPr>
            <a:r>
              <a:t>5 /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85800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000" b="0">
                <a:solidFill>
                  <a:srgbClr val="2D3028"/>
                </a:solidFill>
                <a:latin typeface="Aptos"/>
              </a:defRPr>
            </a:pPr>
            <a:r>
              <a:t>Berätta vad ni planerar, så sätter vi ihop något gott.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514600"/>
            <a:ext cx="6400800" cy="3291840"/>
          </a:xfrm>
          <a:prstGeom prst="round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834640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B85F43"/>
                </a:solidFill>
                <a:latin typeface="Aptos"/>
              </a:defRPr>
            </a:pPr>
            <a:r>
              <a:t>BESTÄLLNING &amp; FRÅGOR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246120"/>
            <a:ext cx="53949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700" b="1">
                <a:solidFill>
                  <a:srgbClr val="2D3028"/>
                </a:solidFill>
                <a:latin typeface="Aptos"/>
              </a:defRPr>
            </a:pPr>
            <a:r>
              <a:t>Elin Berg · företagsansvarig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49039"/>
            <a:ext cx="539496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700" b="0">
                <a:solidFill>
                  <a:srgbClr val="455C4B"/>
                </a:solidFill>
                <a:latin typeface="Aptos"/>
              </a:defRPr>
            </a:pPr>
            <a:r>
              <a:t>031–555 18 24</a:t>
            </a:r>
            <a:br/>
            <a:r>
              <a:t>hej@kvarnsidans.se</a:t>
            </a:r>
            <a:br/>
            <a:r>
              <a:t>kvarnsidans.se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8120" y="2514600"/>
            <a:ext cx="3611880" cy="3291840"/>
          </a:xfrm>
          <a:prstGeom prst="roundRect">
            <a:avLst/>
          </a:prstGeom>
          <a:solidFill>
            <a:srgbClr val="455C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56448" y="2880360"/>
            <a:ext cx="29260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2300" b="1">
                <a:solidFill>
                  <a:srgbClr val="F7F1E8"/>
                </a:solidFill>
                <a:latin typeface="Aptos"/>
              </a:defRPr>
            </a:pPr>
            <a:r>
              <a:t>Välkommen</a:t>
            </a:r>
            <a:br/>
            <a:r>
              <a:t>in till oss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6448" y="4160520"/>
            <a:ext cx="29260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500" b="0">
                <a:solidFill>
                  <a:srgbClr val="F7F1E8"/>
                </a:solidFill>
                <a:latin typeface="Aptos"/>
              </a:defRPr>
            </a:pPr>
            <a:r>
              <a:t>Kvarnvägen 14</a:t>
            </a:r>
            <a:br/>
            <a:r>
              <a:t>414 52 Göteborg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5257800"/>
            <a:ext cx="3246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100" b="1">
                <a:solidFill>
                  <a:srgbClr val="E8D6BD"/>
                </a:solidFill>
                <a:latin typeface="Aptos"/>
              </a:defRPr>
            </a:pPr>
            <a:r>
              <a:t>Öppet vardagar 06.30–15.00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Kvarnsidans Bageri – företagspresentation</dc:title>
  <dc:subject>Presentation för lokal företagskund</dc:subject>
  <dc:creator>Kvarnsidans Bageri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