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KVARNENS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256032"/>
            <a:ext cx="333756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E7C67"/>
                </a:solidFill>
                <a:latin typeface="Liberation Sans"/>
              </a:rPr>
              <a:t>PRESENTATION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94360" y="621792"/>
            <a:ext cx="11000232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25328" y="651052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E7C67"/>
                </a:solidFill>
                <a:latin typeface="Liberation Sans"/>
              </a:rPr>
              <a:t>01 /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06424"/>
            <a:ext cx="2084831" cy="393192"/>
          </a:xfrm>
          <a:prstGeom prst="roundRect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13816" y="1202436"/>
            <a:ext cx="182879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312A24"/>
                </a:solidFill>
                <a:latin typeface="Liberation Sans"/>
              </a:rPr>
              <a:t>NYBAKAT I UPPSALA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83080"/>
            <a:ext cx="6035040" cy="1874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312A24"/>
                </a:solidFill>
                <a:latin typeface="Liberation Sans"/>
              </a:rPr>
              <a:t>Kvarnens</a:t>
            </a:r>
          </a:p>
          <a:p>
            <a:pPr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312A24"/>
                </a:solidFill>
                <a:latin typeface="Liberation Sans"/>
              </a:rPr>
              <a:t>Bageri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95344"/>
            <a:ext cx="5486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B15E3C"/>
                </a:solidFill>
                <a:latin typeface="Liberation Sans"/>
              </a:rPr>
              <a:t>Ett godare inslag i arbetsdagen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4636008"/>
            <a:ext cx="52120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312A24"/>
                </a:solidFill>
                <a:latin typeface="Liberation Sans"/>
              </a:rPr>
              <a:t>Frukost, fika och catering för företag.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94944" y="5888736"/>
            <a:ext cx="4700016" cy="0"/>
          </a:xfrm>
          <a:prstGeom prst="line">
            <a:avLst/>
          </a:prstGeom>
          <a:ln w="1651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4944" y="6053328"/>
            <a:ext cx="5120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E7C67"/>
                </a:solidFill>
                <a:latin typeface="Liberation Sans"/>
              </a:rPr>
              <a:t>Lokalt bakat · personligt levererat</a:t>
            </a:r>
          </a:p>
        </p:txBody>
      </p:sp>
      <p:sp>
        <p:nvSpPr>
          <p:cNvPr id="13" name="Oval 12"/>
          <p:cNvSpPr/>
          <p:nvPr/>
        </p:nvSpPr>
        <p:spPr>
          <a:xfrm>
            <a:off x="6556248" y="941832"/>
            <a:ext cx="4764024" cy="4764024"/>
          </a:xfrm>
          <a:prstGeom prst="ellipse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086600" y="3127248"/>
            <a:ext cx="3721608" cy="1554480"/>
          </a:xfrm>
          <a:prstGeom prst="roundRect">
            <a:avLst/>
          </a:prstGeom>
          <a:solidFill>
            <a:srgbClr val="B15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086600" y="2286000"/>
            <a:ext cx="3721608" cy="1965960"/>
          </a:xfrm>
          <a:prstGeom prst="ellipse">
            <a:avLst/>
          </a:prstGeom>
          <a:solidFill>
            <a:srgbClr val="B15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79208" y="2496312"/>
            <a:ext cx="3136392" cy="1572768"/>
          </a:xfrm>
          <a:prstGeom prst="ellipse">
            <a:avLst/>
          </a:prstGeom>
          <a:solidFill>
            <a:srgbClr val="D28B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7955279" y="2798064"/>
            <a:ext cx="429769" cy="612648"/>
          </a:xfrm>
          <a:prstGeom prst="line">
            <a:avLst/>
          </a:prstGeom>
          <a:ln w="54610">
            <a:solidFill>
              <a:srgbClr val="FFFD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750808" y="2798064"/>
            <a:ext cx="429768" cy="612648"/>
          </a:xfrm>
          <a:prstGeom prst="line">
            <a:avLst/>
          </a:prstGeom>
          <a:ln w="54610">
            <a:solidFill>
              <a:srgbClr val="FFFD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546336" y="2798064"/>
            <a:ext cx="429768" cy="612648"/>
          </a:xfrm>
          <a:prstGeom prst="line">
            <a:avLst/>
          </a:prstGeom>
          <a:ln w="54610">
            <a:solidFill>
              <a:srgbClr val="FFFDF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114032" y="3776472"/>
            <a:ext cx="3657600" cy="886968"/>
          </a:xfrm>
          <a:prstGeom prst="rect">
            <a:avLst/>
          </a:prstGeom>
          <a:solidFill>
            <a:srgbClr val="B15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80375" y="5230368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BAKAT MED OMTANKE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KVARNENS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256032"/>
            <a:ext cx="333756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E7C67"/>
                </a:solidFill>
                <a:latin typeface="Liberation Sans"/>
              </a:rPr>
              <a:t>OM BAGERIET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94360" y="621792"/>
            <a:ext cx="11000232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25328" y="651052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E7C67"/>
                </a:solidFill>
                <a:latin typeface="Liberation Sans"/>
              </a:rPr>
              <a:t>02 /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960120"/>
            <a:ext cx="658368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312A24"/>
                </a:solidFill>
                <a:latin typeface="Liberation Sans"/>
              </a:rPr>
              <a:t>Ett lokalt bageri</a:t>
            </a:r>
          </a:p>
          <a:p>
            <a:pPr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312A24"/>
                </a:solidFill>
                <a:latin typeface="Liberation Sans"/>
              </a:rPr>
              <a:t>med omtanke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514600"/>
            <a:ext cx="5897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312A24"/>
                </a:solidFill>
                <a:latin typeface="Liberation Sans"/>
              </a:rPr>
              <a:t>Vi bakar för människor som samlas kring något gott – på kontoret, i mötet och vid firandet.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" y="3730752"/>
            <a:ext cx="3840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15E3C"/>
                </a:solidFill>
                <a:latin typeface="Liberation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703320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12A24"/>
                </a:solidFill>
                <a:latin typeface="Liberation Sans"/>
              </a:rPr>
              <a:t>Nybakat varje vardag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39" y="3721607"/>
            <a:ext cx="32461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E7C67"/>
                </a:solidFill>
                <a:latin typeface="Liberation Sans"/>
              </a:rPr>
              <a:t>Bröd och bakverk görs från grunden i vårt bageri.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04088" y="4434840"/>
            <a:ext cx="6364224" cy="0"/>
          </a:xfrm>
          <a:prstGeom prst="line">
            <a:avLst/>
          </a:prstGeom>
          <a:ln w="1016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4088" y="4626864"/>
            <a:ext cx="3840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15E3C"/>
                </a:solidFill>
                <a:latin typeface="Liberation San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599432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12A24"/>
                </a:solidFill>
                <a:latin typeface="Liberation Sans"/>
              </a:rPr>
              <a:t>Råvaror med omsorg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39" y="4617720"/>
            <a:ext cx="32461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E7C67"/>
                </a:solidFill>
                <a:latin typeface="Liberation Sans"/>
              </a:rPr>
              <a:t>Vi väljer säsong och lokala leverantörer när det går.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04088" y="5330952"/>
            <a:ext cx="6364224" cy="0"/>
          </a:xfrm>
          <a:prstGeom prst="line">
            <a:avLst/>
          </a:prstGeom>
          <a:ln w="1016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4088" y="5522976"/>
            <a:ext cx="3840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15E3C"/>
                </a:solidFill>
                <a:latin typeface="Liberation San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5495544"/>
            <a:ext cx="2514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312A24"/>
                </a:solidFill>
                <a:latin typeface="Liberation Sans"/>
              </a:rPr>
              <a:t>Nära till 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5513831"/>
            <a:ext cx="32461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6E7C67"/>
                </a:solidFill>
                <a:latin typeface="Liberation Sans"/>
              </a:rPr>
              <a:t>Vi levererar till arbetsplatser i Uppsalaområdet.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07808" y="1078992"/>
            <a:ext cx="3840480" cy="5065776"/>
          </a:xfrm>
          <a:prstGeom prst="roundRect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73568" y="1901952"/>
            <a:ext cx="3054096" cy="996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B15E3C"/>
                </a:solidFill>
                <a:latin typeface="Liberation Sans"/>
              </a:rPr>
              <a:t>2018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284464" y="3182112"/>
            <a:ext cx="2487168" cy="0"/>
          </a:xfrm>
          <a:prstGeom prst="line">
            <a:avLst/>
          </a:prstGeom>
          <a:ln w="22860">
            <a:solidFill>
              <a:srgbClr val="B15E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74152" y="3474720"/>
            <a:ext cx="2898648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12A24"/>
                </a:solidFill>
                <a:latin typeface="Liberation Sans"/>
              </a:rPr>
              <a:t>Året då vi slog upp</a:t>
            </a:r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12A24"/>
                </a:solidFill>
                <a:latin typeface="Liberation Sans"/>
              </a:rPr>
              <a:t>ugnsdörrarna i Uppsala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5193792"/>
            <a:ext cx="307238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E7C67"/>
                </a:solidFill>
                <a:latin typeface="Liberation Sans"/>
              </a:rPr>
              <a:t>Småskaligt. Omsorgsfullt. Gott.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KVARNENS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256032"/>
            <a:ext cx="333756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E7C67"/>
                </a:solidFill>
                <a:latin typeface="Liberation Sans"/>
              </a:rPr>
              <a:t>FÖR FÖRETAG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94360" y="621792"/>
            <a:ext cx="11000232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25328" y="651052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E7C67"/>
                </a:solidFill>
                <a:latin typeface="Liberation Sans"/>
              </a:rPr>
              <a:t>03 /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987552"/>
            <a:ext cx="106984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312A24"/>
                </a:solidFill>
                <a:latin typeface="Liberation Sans"/>
              </a:rPr>
              <a:t>Det här ordnar vi för 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1719072"/>
            <a:ext cx="9966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6E7C67"/>
                </a:solidFill>
                <a:latin typeface="Liberation Sans"/>
              </a:rPr>
              <a:t>Välj det som passar er dag – vi hjälper gärna till att kombinera.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7512" y="2514600"/>
            <a:ext cx="3547872" cy="342900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60120" y="2834640"/>
            <a:ext cx="621792" cy="621792"/>
          </a:xfrm>
          <a:prstGeom prst="ellipse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026664"/>
            <a:ext cx="53035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B15E3C"/>
                </a:solidFill>
                <a:latin typeface="Liberation San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657600"/>
            <a:ext cx="292608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312A24"/>
                </a:solidFill>
                <a:latin typeface="Liberation Sans"/>
              </a:rPr>
              <a:t>Frukost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242816"/>
            <a:ext cx="2962656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B15E3C"/>
                </a:solidFill>
                <a:latin typeface="Liberation Sans"/>
              </a:rPr>
              <a:t>En god start på mötet.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60120" y="4773168"/>
            <a:ext cx="2880360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0120" y="4992624"/>
            <a:ext cx="291693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12A24"/>
                </a:solidFill>
                <a:latin typeface="Liberation Sans"/>
              </a:rPr>
              <a:t>Smörgåsar, yoghurt, frukt, kaffe och 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9704" y="2514600"/>
            <a:ext cx="3547872" cy="342900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782312" y="2834640"/>
            <a:ext cx="621792" cy="621792"/>
          </a:xfrm>
          <a:prstGeom prst="ellipse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28032" y="3026664"/>
            <a:ext cx="53035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B15E3C"/>
                </a:solidFill>
                <a:latin typeface="Liberation Sans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3657600"/>
            <a:ext cx="292608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312A24"/>
                </a:solidFill>
                <a:latin typeface="Liberation Sans"/>
              </a:rPr>
              <a:t>Fika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82312" y="4242816"/>
            <a:ext cx="2962656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B15E3C"/>
                </a:solidFill>
                <a:latin typeface="Liberation Sans"/>
              </a:rPr>
              <a:t>Pausen alla ser fram emot.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782312" y="4773168"/>
            <a:ext cx="2880360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82312" y="4992624"/>
            <a:ext cx="291693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12A24"/>
                </a:solidFill>
                <a:latin typeface="Liberation Sans"/>
              </a:rPr>
              <a:t>Bullar, småkakor, bakverk och säsongens favoriter.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11896" y="2514600"/>
            <a:ext cx="3547872" cy="342900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604504" y="2834640"/>
            <a:ext cx="621792" cy="621792"/>
          </a:xfrm>
          <a:prstGeom prst="ellipse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50224" y="3026664"/>
            <a:ext cx="53035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B15E3C"/>
                </a:solidFill>
                <a:latin typeface="Liberation Sans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04504" y="3657600"/>
            <a:ext cx="292608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312A24"/>
                </a:solidFill>
                <a:latin typeface="Liberation Sans"/>
              </a:rPr>
              <a:t>Catering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04504" y="4242816"/>
            <a:ext cx="2962656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B15E3C"/>
                </a:solidFill>
                <a:latin typeface="Liberation Sans"/>
              </a:rPr>
              <a:t>När ni samlas lite längre.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604504" y="4773168"/>
            <a:ext cx="2880360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04504" y="4992624"/>
            <a:ext cx="2916936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312A24"/>
                </a:solidFill>
                <a:latin typeface="Liberation Sans"/>
              </a:rPr>
              <a:t>Matiga smörgåsar, sallader och söta avslut.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KVARNENS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256032"/>
            <a:ext cx="333756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E7C67"/>
                </a:solidFill>
                <a:latin typeface="Liberation Sans"/>
              </a:rPr>
              <a:t>EXEMPELPRISER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94360" y="621792"/>
            <a:ext cx="11000232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25328" y="651052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E7C67"/>
                </a:solidFill>
                <a:latin typeface="Liberation Sans"/>
              </a:rPr>
              <a:t>04 /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978408"/>
            <a:ext cx="108813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>
                <a:solidFill>
                  <a:srgbClr val="312A24"/>
                </a:solidFill>
                <a:latin typeface="Liberation Sans"/>
              </a:rPr>
              <a:t>Enkla priser att börja med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1719072"/>
            <a:ext cx="9601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6E7C67"/>
                </a:solidFill>
                <a:latin typeface="Liberation Sans"/>
              </a:rPr>
              <a:t>Exempel på upplägg för minst 10 personer.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7512" y="2432304"/>
            <a:ext cx="3547872" cy="336499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67512" y="2432304"/>
            <a:ext cx="3547872" cy="91440"/>
          </a:xfrm>
          <a:prstGeom prst="rect">
            <a:avLst/>
          </a:prstGeom>
          <a:solidFill>
            <a:srgbClr val="6E7C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" y="2788920"/>
            <a:ext cx="29992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312A24"/>
                </a:solidFill>
                <a:latin typeface="Liberation Sans"/>
              </a:rPr>
              <a:t>Frukostpaket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401568"/>
            <a:ext cx="1645920" cy="667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B15E3C"/>
                </a:solidFill>
                <a:latin typeface="Liberation Sans"/>
              </a:rPr>
              <a:t>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8840" y="3749039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E7C67"/>
                </a:solidFill>
                <a:latin typeface="Liberation Sans"/>
              </a:rPr>
              <a:t>kr/person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41832" y="4242816"/>
            <a:ext cx="2971799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41832" y="4544568"/>
            <a:ext cx="299008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Smörgås, yoghurt, frukt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samt kaffe eller 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9704" y="2432304"/>
            <a:ext cx="3547872" cy="336499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89704" y="2432304"/>
            <a:ext cx="3547872" cy="91440"/>
          </a:xfrm>
          <a:prstGeom prst="rect">
            <a:avLst/>
          </a:prstGeom>
          <a:solidFill>
            <a:srgbClr val="B15E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64024" y="2788920"/>
            <a:ext cx="29992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312A24"/>
                </a:solidFill>
                <a:latin typeface="Liberation Sans"/>
              </a:rPr>
              <a:t>Fikapaket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3401568"/>
            <a:ext cx="1645920" cy="667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B15E3C"/>
                </a:solidFill>
                <a:latin typeface="Liberation Sans"/>
              </a:rPr>
              <a:t>65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71032" y="3749039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E7C67"/>
                </a:solidFill>
                <a:latin typeface="Liberation Sans"/>
              </a:rPr>
              <a:t>kr/person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764024" y="4242816"/>
            <a:ext cx="2971800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64024" y="4544568"/>
            <a:ext cx="299008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Bulle eller bakverk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samt kaffe eller 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11896" y="2432304"/>
            <a:ext cx="3547872" cy="336499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BCF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11896" y="2432304"/>
            <a:ext cx="3547872" cy="91440"/>
          </a:xfrm>
          <a:prstGeom prst="rect">
            <a:avLst/>
          </a:prstGeom>
          <a:solidFill>
            <a:srgbClr val="6E7C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86216" y="2788920"/>
            <a:ext cx="29992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312A24"/>
                </a:solidFill>
                <a:latin typeface="Liberation Sans"/>
              </a:rPr>
              <a:t>Mötescatering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77072" y="3401568"/>
            <a:ext cx="1645920" cy="6675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B15E3C"/>
                </a:solidFill>
                <a:latin typeface="Liberation Sans"/>
              </a:rPr>
              <a:t>145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3224" y="3749039"/>
            <a:ext cx="179222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E7C67"/>
                </a:solidFill>
                <a:latin typeface="Liberation Sans"/>
              </a:rPr>
              <a:t>kr/person från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586216" y="4242816"/>
            <a:ext cx="2971800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586216" y="4544568"/>
            <a:ext cx="2990088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Matig smörgås eller sallad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312A24"/>
                </a:solidFill>
                <a:latin typeface="Liberation Sans"/>
              </a:rPr>
              <a:t>samt något sött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" y="6080760"/>
            <a:ext cx="1071676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6E7C67"/>
                </a:solidFill>
                <a:latin typeface="Liberation Sans"/>
              </a:rPr>
              <a:t>Priser exkl. moms. Leverans inom Uppsala från 150 kr. Vi lämnar gärna offert för större beställningar.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B15E3C"/>
                </a:solidFill>
                <a:latin typeface="Liberation Sans"/>
              </a:rPr>
              <a:t>KVARNENS BAGERI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0" y="256032"/>
            <a:ext cx="333756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E7C67"/>
                </a:solidFill>
                <a:latin typeface="Liberation Sans"/>
              </a:rPr>
              <a:t>KONTAKT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94360" y="621792"/>
            <a:ext cx="11000232" cy="0"/>
          </a:xfrm>
          <a:prstGeom prst="line">
            <a:avLst/>
          </a:prstGeom>
          <a:ln w="11430">
            <a:solidFill>
              <a:srgbClr val="DBCF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625328" y="651052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E7C67"/>
                </a:solidFill>
                <a:latin typeface="Liberation Sans"/>
              </a:rPr>
              <a:t>05 /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1097280"/>
            <a:ext cx="67665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312A24"/>
                </a:solidFill>
                <a:latin typeface="Liberation Sans"/>
              </a:rPr>
              <a:t>Låt oss planera</a:t>
            </a:r>
          </a:p>
          <a:p>
            <a:pPr algn="l">
              <a:lnSpc>
                <a:spcPct val="99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312A24"/>
                </a:solidFill>
                <a:latin typeface="Liberation Sans"/>
              </a:rPr>
              <a:t>nästa fika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770632"/>
            <a:ext cx="62179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312A24"/>
                </a:solidFill>
                <a:latin typeface="Liberation Sans"/>
              </a:rPr>
              <a:t>Berätta datum, antal personer och vad ni är sugna på, så återkommer vi med ett förslag.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4088" y="4087368"/>
            <a:ext cx="1591056" cy="393192"/>
          </a:xfrm>
          <a:prstGeom prst="roundRect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2104" y="4183380"/>
            <a:ext cx="1335024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312A24"/>
                </a:solidFill>
                <a:latin typeface="Liberation Sans"/>
              </a:rPr>
              <a:t>VI HÖRS SNART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4736592"/>
            <a:ext cx="3108960" cy="3931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B15E3C"/>
                </a:solidFill>
                <a:latin typeface="Liberation Sans"/>
              </a:rPr>
              <a:t>Anna Lind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5148072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6E7C67"/>
                </a:solidFill>
                <a:latin typeface="Liberation Sans"/>
              </a:rPr>
              <a:t>Företagsbeställningar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24344" y="1207008"/>
            <a:ext cx="4096512" cy="5065776"/>
          </a:xfrm>
          <a:prstGeom prst="roundRect">
            <a:avLst/>
          </a:prstGeom>
          <a:solidFill>
            <a:srgbClr val="EBD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0" y="1783080"/>
            <a:ext cx="3182112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B15E3C"/>
                </a:solidFill>
                <a:latin typeface="Liberation Sans"/>
              </a:rPr>
              <a:t>KONTAKTA OSS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781544" y="2176272"/>
            <a:ext cx="3172968" cy="0"/>
          </a:xfrm>
          <a:prstGeom prst="line">
            <a:avLst/>
          </a:prstGeom>
          <a:ln w="15240">
            <a:solidFill>
              <a:srgbClr val="B15E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81544" y="2478024"/>
            <a:ext cx="31546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E7C67"/>
                </a:solidFill>
                <a:latin typeface="Liberation Sans"/>
              </a:rPr>
              <a:t>Telefon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1544" y="2788920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312A24"/>
                </a:solidFill>
                <a:latin typeface="Liberation Sans"/>
              </a:rPr>
              <a:t>018-555 01 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81544" y="3447288"/>
            <a:ext cx="31546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E7C67"/>
                </a:solidFill>
                <a:latin typeface="Liberation Sans"/>
              </a:rPr>
              <a:t>E-post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81544" y="3767328"/>
            <a:ext cx="3246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312A24"/>
                </a:solidFill>
                <a:latin typeface="Liberation Sans"/>
              </a:rPr>
              <a:t>hej@kvarnensbageri.example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1544" y="4462272"/>
            <a:ext cx="315468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6E7C67"/>
                </a:solidFill>
                <a:latin typeface="Liberation Sans"/>
              </a:rPr>
              <a:t>Leverans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81544" y="4773168"/>
            <a:ext cx="31546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12A24"/>
                </a:solidFill>
                <a:latin typeface="Liberation Sans"/>
              </a:rPr>
              <a:t>Uppsala med omnejd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81544" y="5687568"/>
            <a:ext cx="31546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B15E3C"/>
                </a:solidFill>
                <a:latin typeface="Liberation Sans"/>
              </a:rPr>
              <a:t>Kvarnens Bageri · Uppsala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